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309" r:id="rId3"/>
    <p:sldId id="298" r:id="rId4"/>
    <p:sldId id="306" r:id="rId5"/>
    <p:sldId id="300" r:id="rId6"/>
    <p:sldId id="302" r:id="rId7"/>
    <p:sldId id="262" r:id="rId8"/>
    <p:sldId id="297" r:id="rId9"/>
    <p:sldId id="265" r:id="rId10"/>
    <p:sldId id="266" r:id="rId11"/>
    <p:sldId id="311" r:id="rId12"/>
    <p:sldId id="312" r:id="rId13"/>
    <p:sldId id="31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3" r:id="rId22"/>
    <p:sldId id="275" r:id="rId23"/>
    <p:sldId id="277" r:id="rId24"/>
    <p:sldId id="278" r:id="rId25"/>
    <p:sldId id="279" r:id="rId26"/>
    <p:sldId id="280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04" r:id="rId64"/>
    <p:sldId id="35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FFF"/>
    <a:srgbClr val="CCFFFF"/>
    <a:srgbClr val="FFFFFF"/>
    <a:srgbClr val="FDF3ED"/>
    <a:srgbClr val="6600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BAD18-1EF5-4561-8A92-560C7427D5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3B75AE-E93F-4E2F-AAB7-E794B97D3A51}">
      <dgm:prSet phldrT="[Text]" custT="1"/>
      <dgm:spPr/>
      <dgm:t>
        <a:bodyPr/>
        <a:lstStyle/>
        <a:p>
          <a:r>
            <a:rPr lang="en-US" sz="1800" dirty="0" smtClean="0"/>
            <a:t>United Nations Development Business</a:t>
          </a:r>
          <a:endParaRPr lang="en-US" sz="1800" dirty="0"/>
        </a:p>
      </dgm:t>
    </dgm:pt>
    <dgm:pt modelId="{D50C5632-38A5-40F8-B502-54503C254814}" type="parTrans" cxnId="{ED6AC6B1-BCEC-46FE-B095-8D6EE90F4E65}">
      <dgm:prSet/>
      <dgm:spPr/>
      <dgm:t>
        <a:bodyPr/>
        <a:lstStyle/>
        <a:p>
          <a:endParaRPr lang="en-US"/>
        </a:p>
      </dgm:t>
    </dgm:pt>
    <dgm:pt modelId="{4728CFA5-7CAA-41B3-A8FA-A60EAE2D1DB1}" type="sibTrans" cxnId="{ED6AC6B1-BCEC-46FE-B095-8D6EE90F4E65}">
      <dgm:prSet/>
      <dgm:spPr/>
      <dgm:t>
        <a:bodyPr/>
        <a:lstStyle/>
        <a:p>
          <a:endParaRPr lang="en-US"/>
        </a:p>
      </dgm:t>
    </dgm:pt>
    <dgm:pt modelId="{78C5C9CE-56F4-4569-B5A9-8DE6B2F7ADDB}">
      <dgm:prSet phldrT="[Text]" custT="1"/>
      <dgm:spPr/>
      <dgm:t>
        <a:bodyPr/>
        <a:lstStyle/>
        <a:p>
          <a:r>
            <a:rPr lang="en-US" sz="1800" dirty="0" smtClean="0"/>
            <a:t>www.worldbank.org</a:t>
          </a:r>
          <a:endParaRPr lang="en-US" sz="1800" dirty="0"/>
        </a:p>
      </dgm:t>
    </dgm:pt>
    <dgm:pt modelId="{453E5353-FE66-4DB8-8613-BCF03519BBA2}" type="parTrans" cxnId="{D0879793-1859-42E3-A289-1ED83EEB37E0}">
      <dgm:prSet/>
      <dgm:spPr/>
      <dgm:t>
        <a:bodyPr/>
        <a:lstStyle/>
        <a:p>
          <a:endParaRPr lang="en-US"/>
        </a:p>
      </dgm:t>
    </dgm:pt>
    <dgm:pt modelId="{F5D57EAF-2457-4A30-945B-A3C28F244C82}" type="sibTrans" cxnId="{D0879793-1859-42E3-A289-1ED83EEB37E0}">
      <dgm:prSet/>
      <dgm:spPr/>
      <dgm:t>
        <a:bodyPr/>
        <a:lstStyle/>
        <a:p>
          <a:endParaRPr lang="en-US"/>
        </a:p>
      </dgm:t>
    </dgm:pt>
    <dgm:pt modelId="{27817809-E4CB-426F-8DE2-C1626F268CB5}">
      <dgm:prSet phldrT="[Text]" custT="1"/>
      <dgm:spPr/>
      <dgm:t>
        <a:bodyPr/>
        <a:lstStyle/>
        <a:p>
          <a:r>
            <a:rPr lang="en-US" sz="1800" dirty="0" smtClean="0"/>
            <a:t>World Bank Finances App</a:t>
          </a:r>
          <a:endParaRPr lang="en-US" sz="1800" dirty="0"/>
        </a:p>
      </dgm:t>
    </dgm:pt>
    <dgm:pt modelId="{10F588B4-BCBD-4B93-9E85-35B2E6C55E10}" type="parTrans" cxnId="{A8631BA7-92E6-45F1-9216-60D2EBF6D57D}">
      <dgm:prSet/>
      <dgm:spPr/>
      <dgm:t>
        <a:bodyPr/>
        <a:lstStyle/>
        <a:p>
          <a:endParaRPr lang="en-US"/>
        </a:p>
      </dgm:t>
    </dgm:pt>
    <dgm:pt modelId="{028A500D-EEC7-4345-ACF0-08C463614701}" type="sibTrans" cxnId="{A8631BA7-92E6-45F1-9216-60D2EBF6D57D}">
      <dgm:prSet/>
      <dgm:spPr/>
      <dgm:t>
        <a:bodyPr/>
        <a:lstStyle/>
        <a:p>
          <a:endParaRPr lang="en-US"/>
        </a:p>
      </dgm:t>
    </dgm:pt>
    <dgm:pt modelId="{94A228F5-0464-4A61-81C0-4CD45165BD9B}">
      <dgm:prSet phldrT="[Text]" custT="1"/>
      <dgm:spPr/>
      <dgm:t>
        <a:bodyPr/>
        <a:lstStyle/>
        <a:p>
          <a:r>
            <a:rPr lang="en-US" sz="1800" dirty="0" smtClean="0"/>
            <a:t>World Bank Procurement App</a:t>
          </a:r>
          <a:endParaRPr lang="en-US" sz="1800" dirty="0"/>
        </a:p>
      </dgm:t>
    </dgm:pt>
    <dgm:pt modelId="{0D539F2D-7114-4312-B138-F54C2A21251E}" type="parTrans" cxnId="{DA903207-270A-4181-AD3B-16F6D5D30679}">
      <dgm:prSet/>
      <dgm:spPr/>
      <dgm:t>
        <a:bodyPr/>
        <a:lstStyle/>
        <a:p>
          <a:endParaRPr lang="en-US"/>
        </a:p>
      </dgm:t>
    </dgm:pt>
    <dgm:pt modelId="{49C9291F-8C84-43AB-A0E9-80781FB1A6D9}" type="sibTrans" cxnId="{DA903207-270A-4181-AD3B-16F6D5D30679}">
      <dgm:prSet/>
      <dgm:spPr/>
      <dgm:t>
        <a:bodyPr/>
        <a:lstStyle/>
        <a:p>
          <a:endParaRPr lang="en-US"/>
        </a:p>
      </dgm:t>
    </dgm:pt>
    <dgm:pt modelId="{4C97C4F4-6873-4E5C-9812-BF2F0AF6F38F}" type="pres">
      <dgm:prSet presAssocID="{601BAD18-1EF5-4561-8A92-560C7427D5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8931720-8D1E-4758-BD4D-AA2733807A77}" type="pres">
      <dgm:prSet presAssocID="{601BAD18-1EF5-4561-8A92-560C7427D5B9}" presName="Name1" presStyleCnt="0"/>
      <dgm:spPr/>
    </dgm:pt>
    <dgm:pt modelId="{87E541FE-46EC-4FB7-8483-4229D5A75CE7}" type="pres">
      <dgm:prSet presAssocID="{601BAD18-1EF5-4561-8A92-560C7427D5B9}" presName="cycle" presStyleCnt="0"/>
      <dgm:spPr/>
    </dgm:pt>
    <dgm:pt modelId="{958418B7-FC7F-4168-A3F8-C7CA2064B67A}" type="pres">
      <dgm:prSet presAssocID="{601BAD18-1EF5-4561-8A92-560C7427D5B9}" presName="srcNode" presStyleLbl="node1" presStyleIdx="0" presStyleCnt="4"/>
      <dgm:spPr/>
    </dgm:pt>
    <dgm:pt modelId="{1F825E77-BA74-41F4-BAFA-1F09FAD3698C}" type="pres">
      <dgm:prSet presAssocID="{601BAD18-1EF5-4561-8A92-560C7427D5B9}" presName="conn" presStyleLbl="parChTrans1D2" presStyleIdx="0" presStyleCnt="1"/>
      <dgm:spPr/>
      <dgm:t>
        <a:bodyPr/>
        <a:lstStyle/>
        <a:p>
          <a:endParaRPr lang="en-US"/>
        </a:p>
      </dgm:t>
    </dgm:pt>
    <dgm:pt modelId="{48D3B475-2729-4CA4-8B3D-36201E958D26}" type="pres">
      <dgm:prSet presAssocID="{601BAD18-1EF5-4561-8A92-560C7427D5B9}" presName="extraNode" presStyleLbl="node1" presStyleIdx="0" presStyleCnt="4"/>
      <dgm:spPr/>
    </dgm:pt>
    <dgm:pt modelId="{5D789929-E0A7-49CC-A58E-FCFBBCC45E53}" type="pres">
      <dgm:prSet presAssocID="{601BAD18-1EF5-4561-8A92-560C7427D5B9}" presName="dstNode" presStyleLbl="node1" presStyleIdx="0" presStyleCnt="4"/>
      <dgm:spPr/>
    </dgm:pt>
    <dgm:pt modelId="{430075DC-F71B-4EED-94D9-D24AEE895743}" type="pres">
      <dgm:prSet presAssocID="{963B75AE-E93F-4E2F-AAB7-E794B97D3A5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D85A5-2218-4494-B7FA-4AEDFCEADF25}" type="pres">
      <dgm:prSet presAssocID="{963B75AE-E93F-4E2F-AAB7-E794B97D3A51}" presName="accent_1" presStyleCnt="0"/>
      <dgm:spPr/>
    </dgm:pt>
    <dgm:pt modelId="{7BEAFFDE-B667-4BBC-A7B8-25EBB63A5AC6}" type="pres">
      <dgm:prSet presAssocID="{963B75AE-E93F-4E2F-AAB7-E794B97D3A51}" presName="accentRepeatNode" presStyleLbl="solidFgAcc1" presStyleIdx="0" presStyleCnt="4"/>
      <dgm:spPr/>
    </dgm:pt>
    <dgm:pt modelId="{F27CD2F3-EF28-42A0-90C3-C53D046C0A67}" type="pres">
      <dgm:prSet presAssocID="{78C5C9CE-56F4-4569-B5A9-8DE6B2F7ADD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64181-DEA0-4048-B051-7C1333B8EF15}" type="pres">
      <dgm:prSet presAssocID="{78C5C9CE-56F4-4569-B5A9-8DE6B2F7ADDB}" presName="accent_2" presStyleCnt="0"/>
      <dgm:spPr/>
    </dgm:pt>
    <dgm:pt modelId="{85969480-055B-4B60-B97E-681DB9EF22A7}" type="pres">
      <dgm:prSet presAssocID="{78C5C9CE-56F4-4569-B5A9-8DE6B2F7ADDB}" presName="accentRepeatNode" presStyleLbl="solidFgAcc1" presStyleIdx="1" presStyleCnt="4"/>
      <dgm:spPr/>
    </dgm:pt>
    <dgm:pt modelId="{9CB85E00-5C6E-4028-BFD0-014988D9E04E}" type="pres">
      <dgm:prSet presAssocID="{27817809-E4CB-426F-8DE2-C1626F268CB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8359B-2D5A-4577-955F-FB0D212B6409}" type="pres">
      <dgm:prSet presAssocID="{27817809-E4CB-426F-8DE2-C1626F268CB5}" presName="accent_3" presStyleCnt="0"/>
      <dgm:spPr/>
    </dgm:pt>
    <dgm:pt modelId="{491726C6-BD16-4208-ACB4-458E4058AF13}" type="pres">
      <dgm:prSet presAssocID="{27817809-E4CB-426F-8DE2-C1626F268CB5}" presName="accentRepeatNode" presStyleLbl="solidFgAcc1" presStyleIdx="2" presStyleCnt="4"/>
      <dgm:spPr/>
    </dgm:pt>
    <dgm:pt modelId="{1474519F-8595-41DF-94EF-FAEAF5EA1A65}" type="pres">
      <dgm:prSet presAssocID="{94A228F5-0464-4A61-81C0-4CD45165BD9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70F72-2E7A-4DCC-9CAE-3DDECBC83CBC}" type="pres">
      <dgm:prSet presAssocID="{94A228F5-0464-4A61-81C0-4CD45165BD9B}" presName="accent_4" presStyleCnt="0"/>
      <dgm:spPr/>
    </dgm:pt>
    <dgm:pt modelId="{B8002A8B-79F0-467D-9D88-0DA8F47B6757}" type="pres">
      <dgm:prSet presAssocID="{94A228F5-0464-4A61-81C0-4CD45165BD9B}" presName="accentRepeatNode" presStyleLbl="solidFgAcc1" presStyleIdx="3" presStyleCnt="4"/>
      <dgm:spPr/>
    </dgm:pt>
  </dgm:ptLst>
  <dgm:cxnLst>
    <dgm:cxn modelId="{17E2AAE2-D29F-4D69-8C23-EFEB7DC304A0}" type="presOf" srcId="{78C5C9CE-56F4-4569-B5A9-8DE6B2F7ADDB}" destId="{F27CD2F3-EF28-42A0-90C3-C53D046C0A67}" srcOrd="0" destOrd="0" presId="urn:microsoft.com/office/officeart/2008/layout/VerticalCurvedList"/>
    <dgm:cxn modelId="{7887E646-6C73-439D-BB55-AE35540315DB}" type="presOf" srcId="{601BAD18-1EF5-4561-8A92-560C7427D5B9}" destId="{4C97C4F4-6873-4E5C-9812-BF2F0AF6F38F}" srcOrd="0" destOrd="0" presId="urn:microsoft.com/office/officeart/2008/layout/VerticalCurvedList"/>
    <dgm:cxn modelId="{4472A4FC-3950-415E-A588-619999804556}" type="presOf" srcId="{27817809-E4CB-426F-8DE2-C1626F268CB5}" destId="{9CB85E00-5C6E-4028-BFD0-014988D9E04E}" srcOrd="0" destOrd="0" presId="urn:microsoft.com/office/officeart/2008/layout/VerticalCurvedList"/>
    <dgm:cxn modelId="{D0879793-1859-42E3-A289-1ED83EEB37E0}" srcId="{601BAD18-1EF5-4561-8A92-560C7427D5B9}" destId="{78C5C9CE-56F4-4569-B5A9-8DE6B2F7ADDB}" srcOrd="1" destOrd="0" parTransId="{453E5353-FE66-4DB8-8613-BCF03519BBA2}" sibTransId="{F5D57EAF-2457-4A30-945B-A3C28F244C82}"/>
    <dgm:cxn modelId="{689C0715-D2BD-44A7-A5CE-D7E4AF318108}" type="presOf" srcId="{4728CFA5-7CAA-41B3-A8FA-A60EAE2D1DB1}" destId="{1F825E77-BA74-41F4-BAFA-1F09FAD3698C}" srcOrd="0" destOrd="0" presId="urn:microsoft.com/office/officeart/2008/layout/VerticalCurvedList"/>
    <dgm:cxn modelId="{A8631BA7-92E6-45F1-9216-60D2EBF6D57D}" srcId="{601BAD18-1EF5-4561-8A92-560C7427D5B9}" destId="{27817809-E4CB-426F-8DE2-C1626F268CB5}" srcOrd="2" destOrd="0" parTransId="{10F588B4-BCBD-4B93-9E85-35B2E6C55E10}" sibTransId="{028A500D-EEC7-4345-ACF0-08C463614701}"/>
    <dgm:cxn modelId="{DA903207-270A-4181-AD3B-16F6D5D30679}" srcId="{601BAD18-1EF5-4561-8A92-560C7427D5B9}" destId="{94A228F5-0464-4A61-81C0-4CD45165BD9B}" srcOrd="3" destOrd="0" parTransId="{0D539F2D-7114-4312-B138-F54C2A21251E}" sibTransId="{49C9291F-8C84-43AB-A0E9-80781FB1A6D9}"/>
    <dgm:cxn modelId="{ED6AC6B1-BCEC-46FE-B095-8D6EE90F4E65}" srcId="{601BAD18-1EF5-4561-8A92-560C7427D5B9}" destId="{963B75AE-E93F-4E2F-AAB7-E794B97D3A51}" srcOrd="0" destOrd="0" parTransId="{D50C5632-38A5-40F8-B502-54503C254814}" sibTransId="{4728CFA5-7CAA-41B3-A8FA-A60EAE2D1DB1}"/>
    <dgm:cxn modelId="{7DD0CA8B-C535-4969-BE5D-9D7F0620CF1D}" type="presOf" srcId="{963B75AE-E93F-4E2F-AAB7-E794B97D3A51}" destId="{430075DC-F71B-4EED-94D9-D24AEE895743}" srcOrd="0" destOrd="0" presId="urn:microsoft.com/office/officeart/2008/layout/VerticalCurvedList"/>
    <dgm:cxn modelId="{92A4FA6C-E4C0-453E-B571-28C0EEF29D08}" type="presOf" srcId="{94A228F5-0464-4A61-81C0-4CD45165BD9B}" destId="{1474519F-8595-41DF-94EF-FAEAF5EA1A65}" srcOrd="0" destOrd="0" presId="urn:microsoft.com/office/officeart/2008/layout/VerticalCurvedList"/>
    <dgm:cxn modelId="{122147E0-DDDC-4BA3-A162-D3C34EF5539C}" type="presParOf" srcId="{4C97C4F4-6873-4E5C-9812-BF2F0AF6F38F}" destId="{78931720-8D1E-4758-BD4D-AA2733807A77}" srcOrd="0" destOrd="0" presId="urn:microsoft.com/office/officeart/2008/layout/VerticalCurvedList"/>
    <dgm:cxn modelId="{A5E1F6CA-A2E4-433E-B57C-BA1D92B0AF66}" type="presParOf" srcId="{78931720-8D1E-4758-BD4D-AA2733807A77}" destId="{87E541FE-46EC-4FB7-8483-4229D5A75CE7}" srcOrd="0" destOrd="0" presId="urn:microsoft.com/office/officeart/2008/layout/VerticalCurvedList"/>
    <dgm:cxn modelId="{CBF1D86D-E343-45EF-8D90-2E78285B71F7}" type="presParOf" srcId="{87E541FE-46EC-4FB7-8483-4229D5A75CE7}" destId="{958418B7-FC7F-4168-A3F8-C7CA2064B67A}" srcOrd="0" destOrd="0" presId="urn:microsoft.com/office/officeart/2008/layout/VerticalCurvedList"/>
    <dgm:cxn modelId="{DB0E55AB-F448-4FC2-8943-F436B796B0EE}" type="presParOf" srcId="{87E541FE-46EC-4FB7-8483-4229D5A75CE7}" destId="{1F825E77-BA74-41F4-BAFA-1F09FAD3698C}" srcOrd="1" destOrd="0" presId="urn:microsoft.com/office/officeart/2008/layout/VerticalCurvedList"/>
    <dgm:cxn modelId="{FDF2FDF2-EBA8-4FA9-8CAF-103108102AB6}" type="presParOf" srcId="{87E541FE-46EC-4FB7-8483-4229D5A75CE7}" destId="{48D3B475-2729-4CA4-8B3D-36201E958D26}" srcOrd="2" destOrd="0" presId="urn:microsoft.com/office/officeart/2008/layout/VerticalCurvedList"/>
    <dgm:cxn modelId="{F3733DC3-AD6E-45A0-9487-11C47C7EE5FC}" type="presParOf" srcId="{87E541FE-46EC-4FB7-8483-4229D5A75CE7}" destId="{5D789929-E0A7-49CC-A58E-FCFBBCC45E53}" srcOrd="3" destOrd="0" presId="urn:microsoft.com/office/officeart/2008/layout/VerticalCurvedList"/>
    <dgm:cxn modelId="{8F962501-06CC-4514-9F13-3D861DBE3FCC}" type="presParOf" srcId="{78931720-8D1E-4758-BD4D-AA2733807A77}" destId="{430075DC-F71B-4EED-94D9-D24AEE895743}" srcOrd="1" destOrd="0" presId="urn:microsoft.com/office/officeart/2008/layout/VerticalCurvedList"/>
    <dgm:cxn modelId="{16A6742E-3B61-4251-8735-38624702D5B6}" type="presParOf" srcId="{78931720-8D1E-4758-BD4D-AA2733807A77}" destId="{3AAD85A5-2218-4494-B7FA-4AEDFCEADF25}" srcOrd="2" destOrd="0" presId="urn:microsoft.com/office/officeart/2008/layout/VerticalCurvedList"/>
    <dgm:cxn modelId="{A25CE3E6-BBEF-4ACD-9371-CF6F2AA70FEE}" type="presParOf" srcId="{3AAD85A5-2218-4494-B7FA-4AEDFCEADF25}" destId="{7BEAFFDE-B667-4BBC-A7B8-25EBB63A5AC6}" srcOrd="0" destOrd="0" presId="urn:microsoft.com/office/officeart/2008/layout/VerticalCurvedList"/>
    <dgm:cxn modelId="{F7E527AB-8B23-4B62-B659-C06A12E4DD66}" type="presParOf" srcId="{78931720-8D1E-4758-BD4D-AA2733807A77}" destId="{F27CD2F3-EF28-42A0-90C3-C53D046C0A67}" srcOrd="3" destOrd="0" presId="urn:microsoft.com/office/officeart/2008/layout/VerticalCurvedList"/>
    <dgm:cxn modelId="{53BFF3E1-9FBA-4876-95C9-64D24A643847}" type="presParOf" srcId="{78931720-8D1E-4758-BD4D-AA2733807A77}" destId="{4C864181-DEA0-4048-B051-7C1333B8EF15}" srcOrd="4" destOrd="0" presId="urn:microsoft.com/office/officeart/2008/layout/VerticalCurvedList"/>
    <dgm:cxn modelId="{964A7696-738D-48AF-993F-7F963E0410FB}" type="presParOf" srcId="{4C864181-DEA0-4048-B051-7C1333B8EF15}" destId="{85969480-055B-4B60-B97E-681DB9EF22A7}" srcOrd="0" destOrd="0" presId="urn:microsoft.com/office/officeart/2008/layout/VerticalCurvedList"/>
    <dgm:cxn modelId="{7C0B81AB-A8B3-4341-9963-FDAC1DED8145}" type="presParOf" srcId="{78931720-8D1E-4758-BD4D-AA2733807A77}" destId="{9CB85E00-5C6E-4028-BFD0-014988D9E04E}" srcOrd="5" destOrd="0" presId="urn:microsoft.com/office/officeart/2008/layout/VerticalCurvedList"/>
    <dgm:cxn modelId="{3AD069B0-73CF-4520-B2E9-BDC6C66492D7}" type="presParOf" srcId="{78931720-8D1E-4758-BD4D-AA2733807A77}" destId="{2DB8359B-2D5A-4577-955F-FB0D212B6409}" srcOrd="6" destOrd="0" presId="urn:microsoft.com/office/officeart/2008/layout/VerticalCurvedList"/>
    <dgm:cxn modelId="{3B5FA145-5828-4FAF-B84A-7AD7C52F63A2}" type="presParOf" srcId="{2DB8359B-2D5A-4577-955F-FB0D212B6409}" destId="{491726C6-BD16-4208-ACB4-458E4058AF13}" srcOrd="0" destOrd="0" presId="urn:microsoft.com/office/officeart/2008/layout/VerticalCurvedList"/>
    <dgm:cxn modelId="{FF8DE329-D103-4F6D-8459-0550810A395F}" type="presParOf" srcId="{78931720-8D1E-4758-BD4D-AA2733807A77}" destId="{1474519F-8595-41DF-94EF-FAEAF5EA1A65}" srcOrd="7" destOrd="0" presId="urn:microsoft.com/office/officeart/2008/layout/VerticalCurvedList"/>
    <dgm:cxn modelId="{0704C61A-9802-41EA-89B8-BED69C19573F}" type="presParOf" srcId="{78931720-8D1E-4758-BD4D-AA2733807A77}" destId="{3AC70F72-2E7A-4DCC-9CAE-3DDECBC83CBC}" srcOrd="8" destOrd="0" presId="urn:microsoft.com/office/officeart/2008/layout/VerticalCurvedList"/>
    <dgm:cxn modelId="{61586D32-5D0A-434E-8F1D-5995B9FA14F8}" type="presParOf" srcId="{3AC70F72-2E7A-4DCC-9CAE-3DDECBC83CBC}" destId="{B8002A8B-79F0-467D-9D88-0DA8F47B67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25E77-BA74-41F4-BAFA-1F09FAD3698C}">
      <dsp:nvSpPr>
        <dsp:cNvPr id="0" name=""/>
        <dsp:cNvSpPr/>
      </dsp:nvSpPr>
      <dsp:spPr>
        <a:xfrm>
          <a:off x="-5057203" y="-774776"/>
          <a:ext cx="6022669" cy="6022669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075DC-F71B-4EED-94D9-D24AEE895743}">
      <dsp:nvSpPr>
        <dsp:cNvPr id="0" name=""/>
        <dsp:cNvSpPr/>
      </dsp:nvSpPr>
      <dsp:spPr>
        <a:xfrm>
          <a:off x="505543" y="343893"/>
          <a:ext cx="3177496" cy="688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United Nations Development Business</a:t>
          </a:r>
          <a:endParaRPr lang="en-US" sz="1800" kern="1200" dirty="0"/>
        </a:p>
      </dsp:txBody>
      <dsp:txXfrm>
        <a:off x="505543" y="343893"/>
        <a:ext cx="3177496" cy="688144"/>
      </dsp:txXfrm>
    </dsp:sp>
    <dsp:sp modelId="{7BEAFFDE-B667-4BBC-A7B8-25EBB63A5AC6}">
      <dsp:nvSpPr>
        <dsp:cNvPr id="0" name=""/>
        <dsp:cNvSpPr/>
      </dsp:nvSpPr>
      <dsp:spPr>
        <a:xfrm>
          <a:off x="75452" y="257875"/>
          <a:ext cx="860180" cy="860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CD2F3-EF28-42A0-90C3-C53D046C0A67}">
      <dsp:nvSpPr>
        <dsp:cNvPr id="0" name=""/>
        <dsp:cNvSpPr/>
      </dsp:nvSpPr>
      <dsp:spPr>
        <a:xfrm>
          <a:off x="900072" y="1376288"/>
          <a:ext cx="2782967" cy="688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www.worldbank.org</a:t>
          </a:r>
          <a:endParaRPr lang="en-US" sz="1800" kern="1200" dirty="0"/>
        </a:p>
      </dsp:txBody>
      <dsp:txXfrm>
        <a:off x="900072" y="1376288"/>
        <a:ext cx="2782967" cy="688144"/>
      </dsp:txXfrm>
    </dsp:sp>
    <dsp:sp modelId="{85969480-055B-4B60-B97E-681DB9EF22A7}">
      <dsp:nvSpPr>
        <dsp:cNvPr id="0" name=""/>
        <dsp:cNvSpPr/>
      </dsp:nvSpPr>
      <dsp:spPr>
        <a:xfrm>
          <a:off x="469981" y="1290270"/>
          <a:ext cx="860180" cy="860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85E00-5C6E-4028-BFD0-014988D9E04E}">
      <dsp:nvSpPr>
        <dsp:cNvPr id="0" name=""/>
        <dsp:cNvSpPr/>
      </dsp:nvSpPr>
      <dsp:spPr>
        <a:xfrm>
          <a:off x="900072" y="2408684"/>
          <a:ext cx="2782967" cy="688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World Bank Finances App</a:t>
          </a:r>
          <a:endParaRPr lang="en-US" sz="1800" kern="1200" dirty="0"/>
        </a:p>
      </dsp:txBody>
      <dsp:txXfrm>
        <a:off x="900072" y="2408684"/>
        <a:ext cx="2782967" cy="688144"/>
      </dsp:txXfrm>
    </dsp:sp>
    <dsp:sp modelId="{491726C6-BD16-4208-ACB4-458E4058AF13}">
      <dsp:nvSpPr>
        <dsp:cNvPr id="0" name=""/>
        <dsp:cNvSpPr/>
      </dsp:nvSpPr>
      <dsp:spPr>
        <a:xfrm>
          <a:off x="469981" y="2322666"/>
          <a:ext cx="860180" cy="860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4519F-8595-41DF-94EF-FAEAF5EA1A65}">
      <dsp:nvSpPr>
        <dsp:cNvPr id="0" name=""/>
        <dsp:cNvSpPr/>
      </dsp:nvSpPr>
      <dsp:spPr>
        <a:xfrm>
          <a:off x="505543" y="3441079"/>
          <a:ext cx="3177496" cy="688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World Bank Procurement App</a:t>
          </a:r>
          <a:endParaRPr lang="en-US" sz="1800" kern="1200" dirty="0"/>
        </a:p>
      </dsp:txBody>
      <dsp:txXfrm>
        <a:off x="505543" y="3441079"/>
        <a:ext cx="3177496" cy="688144"/>
      </dsp:txXfrm>
    </dsp:sp>
    <dsp:sp modelId="{B8002A8B-79F0-467D-9D88-0DA8F47B6757}">
      <dsp:nvSpPr>
        <dsp:cNvPr id="0" name=""/>
        <dsp:cNvSpPr/>
      </dsp:nvSpPr>
      <dsp:spPr>
        <a:xfrm>
          <a:off x="75452" y="3355061"/>
          <a:ext cx="860180" cy="860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E3454-BF4C-413F-AC17-D65F1B8B2EC8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DBE3-777A-4A48-B2CD-ED542881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40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18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27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8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3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1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D4E2-2CD3-4E54-9F99-2E517C9550D4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.worldbank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585" y="1952656"/>
            <a:ext cx="116542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 </a:t>
            </a:r>
            <a:endParaRPr lang="en-US" sz="9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ystematic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racking of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xchanges in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rocurement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4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115"/>
          <a:stretch/>
        </p:blipFill>
        <p:spPr>
          <a:xfrm>
            <a:off x="333089" y="1827742"/>
            <a:ext cx="10148887" cy="4583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3750" y="2159001"/>
            <a:ext cx="3962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Upon logging into STEP, you are taken to the Project Dashboard Page.</a:t>
            </a:r>
            <a:endParaRPr lang="en-US" sz="1400" b="1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94" y="73164"/>
            <a:ext cx="6198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View of Project Dashboard</a:t>
            </a:r>
          </a:p>
        </p:txBody>
      </p:sp>
    </p:spTree>
    <p:extLst>
      <p:ext uri="{BB962C8B-B14F-4D97-AF65-F5344CB8AC3E}">
        <p14:creationId xmlns:p14="http://schemas.microsoft.com/office/powerpoint/2010/main" val="124743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978"/>
          <a:stretch/>
        </p:blipFill>
        <p:spPr>
          <a:xfrm>
            <a:off x="657225" y="1238250"/>
            <a:ext cx="10868025" cy="5434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0175" y="2090598"/>
            <a:ext cx="4152900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On the Project Details screen, click on </a:t>
            </a:r>
            <a:r>
              <a:rPr lang="en-US" dirty="0"/>
              <a:t>Create in the </a:t>
            </a:r>
            <a:r>
              <a:rPr lang="en-US" b="1" i="1" dirty="0" smtClean="0"/>
              <a:t>General Procurement Notice </a:t>
            </a:r>
            <a:r>
              <a:rPr lang="en-US" dirty="0" smtClean="0"/>
              <a:t>section to add a GPN to this project</a:t>
            </a:r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6725" y="40154"/>
            <a:ext cx="1002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General Procurement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Notice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-Step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4127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9" t="23383" r="548"/>
          <a:stretch/>
        </p:blipFill>
        <p:spPr>
          <a:xfrm>
            <a:off x="573492" y="1428750"/>
            <a:ext cx="10932055" cy="493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" y="67359"/>
            <a:ext cx="10143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General Procurement Notice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2111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739"/>
          <a:stretch/>
        </p:blipFill>
        <p:spPr>
          <a:xfrm>
            <a:off x="695325" y="1335047"/>
            <a:ext cx="10801350" cy="497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953" y="67359"/>
            <a:ext cx="99304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General Procurement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Notice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257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838"/>
          <a:stretch/>
        </p:blipFill>
        <p:spPr>
          <a:xfrm>
            <a:off x="404677" y="1663337"/>
            <a:ext cx="10877550" cy="4891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25" y="0"/>
            <a:ext cx="12194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4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Adding 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 New Activity</a:t>
            </a:r>
          </a:p>
        </p:txBody>
      </p:sp>
    </p:spTree>
    <p:extLst>
      <p:ext uri="{BB962C8B-B14F-4D97-AF65-F5344CB8AC3E}">
        <p14:creationId xmlns:p14="http://schemas.microsoft.com/office/powerpoint/2010/main" val="160313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345"/>
          <a:stretch/>
        </p:blipFill>
        <p:spPr>
          <a:xfrm>
            <a:off x="332633" y="1562099"/>
            <a:ext cx="10925175" cy="4877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803" y="180885"/>
            <a:ext cx="103960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5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Category/Method/Description of Procurement</a:t>
            </a:r>
          </a:p>
        </p:txBody>
      </p:sp>
    </p:spTree>
    <p:extLst>
      <p:ext uri="{BB962C8B-B14F-4D97-AF65-F5344CB8AC3E}">
        <p14:creationId xmlns:p14="http://schemas.microsoft.com/office/powerpoint/2010/main" val="223708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936"/>
          <a:stretch/>
        </p:blipFill>
        <p:spPr>
          <a:xfrm>
            <a:off x="438678" y="1811866"/>
            <a:ext cx="10925175" cy="4918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28" y="152310"/>
            <a:ext cx="83685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6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Applicable Project Component</a:t>
            </a:r>
          </a:p>
        </p:txBody>
      </p:sp>
    </p:spTree>
    <p:extLst>
      <p:ext uri="{BB962C8B-B14F-4D97-AF65-F5344CB8AC3E}">
        <p14:creationId xmlns:p14="http://schemas.microsoft.com/office/powerpoint/2010/main" val="630581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586"/>
          <a:stretch/>
        </p:blipFill>
        <p:spPr>
          <a:xfrm>
            <a:off x="340782" y="1695450"/>
            <a:ext cx="10448675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28" y="152310"/>
            <a:ext cx="8471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7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Applicable UNSPSC Category Code</a:t>
            </a:r>
          </a:p>
        </p:txBody>
      </p:sp>
    </p:spTree>
    <p:extLst>
      <p:ext uri="{BB962C8B-B14F-4D97-AF65-F5344CB8AC3E}">
        <p14:creationId xmlns:p14="http://schemas.microsoft.com/office/powerpoint/2010/main" val="202164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005"/>
          <a:stretch/>
        </p:blipFill>
        <p:spPr>
          <a:xfrm>
            <a:off x="238125" y="1523999"/>
            <a:ext cx="10124800" cy="463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553" y="161835"/>
            <a:ext cx="9742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8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Applicable UNSPSC Category Code [Contd.]</a:t>
            </a:r>
          </a:p>
        </p:txBody>
      </p:sp>
    </p:spTree>
    <p:extLst>
      <p:ext uri="{BB962C8B-B14F-4D97-AF65-F5344CB8AC3E}">
        <p14:creationId xmlns:p14="http://schemas.microsoft.com/office/powerpoint/2010/main" val="308914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123"/>
          <a:stretch/>
        </p:blipFill>
        <p:spPr>
          <a:xfrm>
            <a:off x="255057" y="1383006"/>
            <a:ext cx="10374843" cy="5143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653" y="91339"/>
            <a:ext cx="8471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9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Saving a Procurement Activity</a:t>
            </a:r>
          </a:p>
        </p:txBody>
      </p:sp>
    </p:spTree>
    <p:extLst>
      <p:ext uri="{BB962C8B-B14F-4D97-AF65-F5344CB8AC3E}">
        <p14:creationId xmlns:p14="http://schemas.microsoft.com/office/powerpoint/2010/main" val="1102390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74" name="Group 22"/>
          <p:cNvGrpSpPr>
            <a:grpSpLocks/>
          </p:cNvGrpSpPr>
          <p:nvPr/>
        </p:nvGrpSpPr>
        <p:grpSpPr bwMode="auto">
          <a:xfrm>
            <a:off x="8855076" y="737340"/>
            <a:ext cx="2095500" cy="5557099"/>
            <a:chOff x="5666" y="534"/>
            <a:chExt cx="1320" cy="2928"/>
          </a:xfrm>
        </p:grpSpPr>
        <p:sp>
          <p:nvSpPr>
            <p:cNvPr id="21511" name="Rectangle 13"/>
            <p:cNvSpPr>
              <a:spLocks noChangeArrowheads="1"/>
            </p:cNvSpPr>
            <p:nvPr/>
          </p:nvSpPr>
          <p:spPr bwMode="auto">
            <a:xfrm>
              <a:off x="5666" y="1201"/>
              <a:ext cx="1319" cy="2261"/>
            </a:xfrm>
            <a:prstGeom prst="rect">
              <a:avLst/>
            </a:prstGeom>
            <a:solidFill>
              <a:srgbClr val="EDEDED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tIns="3200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  <a:buNone/>
              </a:pPr>
              <a:r>
                <a:rPr lang="en-US" sz="1800" dirty="0">
                  <a:solidFill>
                    <a:srgbClr val="660066"/>
                  </a:solidFill>
                </a:rPr>
                <a:t>Monitoring &amp; Reporting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 smtClean="0">
                  <a:solidFill>
                    <a:srgbClr val="C00000"/>
                  </a:solidFill>
                </a:rPr>
                <a:t>Portfolio </a:t>
              </a:r>
              <a:r>
                <a:rPr lang="en-US" sz="1800" dirty="0">
                  <a:solidFill>
                    <a:srgbClr val="C00000"/>
                  </a:solidFill>
                </a:rPr>
                <a:t>Management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Project status review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Performance reporting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Business Intelligence</a:t>
              </a:r>
            </a:p>
          </p:txBody>
        </p:sp>
        <p:sp>
          <p:nvSpPr>
            <p:cNvPr id="21512" name="Rectangle 14"/>
            <p:cNvSpPr>
              <a:spLocks noChangeArrowheads="1"/>
            </p:cNvSpPr>
            <p:nvPr/>
          </p:nvSpPr>
          <p:spPr bwMode="auto">
            <a:xfrm>
              <a:off x="5666" y="1027"/>
              <a:ext cx="1320" cy="236"/>
            </a:xfrm>
            <a:prstGeom prst="rect">
              <a:avLst/>
            </a:prstGeom>
            <a:solidFill>
              <a:srgbClr val="71588F"/>
            </a:solidFill>
            <a:ln w="9525" algn="ctr">
              <a:solidFill>
                <a:srgbClr val="71588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1513" name="Picture 15" descr="Cl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45"/>
            <a:stretch>
              <a:fillRect/>
            </a:stretch>
          </p:blipFill>
          <p:spPr bwMode="auto">
            <a:xfrm>
              <a:off x="5933" y="534"/>
              <a:ext cx="854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72" name="Group 20"/>
          <p:cNvGrpSpPr>
            <a:grpSpLocks/>
          </p:cNvGrpSpPr>
          <p:nvPr/>
        </p:nvGrpSpPr>
        <p:grpSpPr bwMode="auto">
          <a:xfrm>
            <a:off x="2826544" y="719667"/>
            <a:ext cx="2095500" cy="5642505"/>
            <a:chOff x="2309" y="489"/>
            <a:chExt cx="1320" cy="2973"/>
          </a:xfrm>
        </p:grpSpPr>
        <p:sp>
          <p:nvSpPr>
            <p:cNvPr id="21517" name="Rectangle 7"/>
            <p:cNvSpPr>
              <a:spLocks noChangeArrowheads="1"/>
            </p:cNvSpPr>
            <p:nvPr/>
          </p:nvSpPr>
          <p:spPr bwMode="auto">
            <a:xfrm>
              <a:off x="2309" y="1201"/>
              <a:ext cx="1319" cy="2261"/>
            </a:xfrm>
            <a:prstGeom prst="rect">
              <a:avLst/>
            </a:prstGeom>
            <a:solidFill>
              <a:srgbClr val="EDEDED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tIns="3200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1800" dirty="0">
                  <a:solidFill>
                    <a:srgbClr val="660066"/>
                  </a:solidFill>
                </a:rPr>
                <a:t>Procurement Planning &amp; tracking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Procurement planning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Activity tracking          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Implementation roadmap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Notification and alerts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GB" altLang="en-US" sz="1800" dirty="0"/>
            </a:p>
          </p:txBody>
        </p:sp>
        <p:sp>
          <p:nvSpPr>
            <p:cNvPr id="21518" name="Rectangle 8"/>
            <p:cNvSpPr>
              <a:spLocks noChangeArrowheads="1"/>
            </p:cNvSpPr>
            <p:nvPr/>
          </p:nvSpPr>
          <p:spPr bwMode="auto">
            <a:xfrm>
              <a:off x="2309" y="989"/>
              <a:ext cx="1320" cy="238"/>
            </a:xfrm>
            <a:prstGeom prst="rect">
              <a:avLst/>
            </a:prstGeom>
            <a:solidFill>
              <a:srgbClr val="AA4644"/>
            </a:solidFill>
            <a:ln w="9525" algn="ctr">
              <a:solidFill>
                <a:srgbClr val="AA46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1519" name="Picture 9" descr="Cl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45"/>
            <a:stretch>
              <a:fillRect/>
            </a:stretch>
          </p:blipFill>
          <p:spPr bwMode="auto">
            <a:xfrm>
              <a:off x="2540" y="489"/>
              <a:ext cx="854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97"/>
            <a:ext cx="12192000" cy="781050"/>
          </a:xfrm>
          <a:prstGeom prst="rect">
            <a:avLst/>
          </a:prstGeom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90474" y="-58065"/>
            <a:ext cx="10515600" cy="826029"/>
          </a:xfrm>
        </p:spPr>
        <p:txBody>
          <a:bodyPr/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 –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Advantages</a:t>
            </a:r>
            <a:endParaRPr lang="en-GB" altLang="en-US" sz="3600" b="1" dirty="0" smtClean="0"/>
          </a:p>
        </p:txBody>
      </p:sp>
      <p:grpSp>
        <p:nvGrpSpPr>
          <p:cNvPr id="49173" name="Group 21"/>
          <p:cNvGrpSpPr>
            <a:grpSpLocks/>
          </p:cNvGrpSpPr>
          <p:nvPr/>
        </p:nvGrpSpPr>
        <p:grpSpPr bwMode="auto">
          <a:xfrm>
            <a:off x="5840810" y="779463"/>
            <a:ext cx="2095500" cy="5583236"/>
            <a:chOff x="3971" y="382"/>
            <a:chExt cx="1320" cy="3517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3971" y="1201"/>
              <a:ext cx="1320" cy="2698"/>
            </a:xfrm>
            <a:prstGeom prst="rect">
              <a:avLst/>
            </a:prstGeom>
            <a:solidFill>
              <a:srgbClr val="EDEDED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tIns="3200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1800" dirty="0">
                  <a:solidFill>
                    <a:srgbClr val="660066"/>
                  </a:solidFill>
                </a:rPr>
                <a:t>Streamlining &amp; automation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End-to-end processing</a:t>
              </a:r>
            </a:p>
            <a:p>
              <a:pPr marL="342900" indent="-342900">
                <a:spcBef>
                  <a:spcPts val="1800"/>
                </a:spcBef>
                <a:spcAft>
                  <a:spcPts val="18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No-objection System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Document Management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Automated publications</a:t>
              </a:r>
            </a:p>
            <a:p>
              <a:pPr algn="ctr">
                <a:buNone/>
              </a:pPr>
              <a:endParaRPr lang="en-US" sz="1800" b="1" dirty="0">
                <a:solidFill>
                  <a:srgbClr val="0000FF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3971" y="942"/>
              <a:ext cx="1320" cy="285"/>
            </a:xfrm>
            <a:prstGeom prst="rect">
              <a:avLst/>
            </a:prstGeom>
            <a:solidFill>
              <a:srgbClr val="89A54E"/>
            </a:solidFill>
            <a:ln w="9525" algn="ctr">
              <a:solidFill>
                <a:srgbClr val="89A54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1516" name="Picture 12" descr="Cl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45"/>
            <a:stretch>
              <a:fillRect/>
            </a:stretch>
          </p:blipFill>
          <p:spPr bwMode="auto">
            <a:xfrm>
              <a:off x="4219" y="382"/>
              <a:ext cx="85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087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886"/>
          <a:stretch/>
        </p:blipFill>
        <p:spPr>
          <a:xfrm>
            <a:off x="337153" y="1711731"/>
            <a:ext cx="10434509" cy="4797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803" y="119330"/>
            <a:ext cx="87003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2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Road Map Giving Realistic, Estimated </a:t>
            </a:r>
            <a:endParaRPr lang="en-US" sz="3200" b="1" dirty="0" smtClean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2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Timelines</a:t>
            </a:r>
          </a:p>
        </p:txBody>
      </p:sp>
    </p:spTree>
    <p:extLst>
      <p:ext uri="{BB962C8B-B14F-4D97-AF65-F5344CB8AC3E}">
        <p14:creationId xmlns:p14="http://schemas.microsoft.com/office/powerpoint/2010/main" val="2314709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1"/>
            <a:ext cx="9144000" cy="11471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14144"/>
          <a:stretch/>
        </p:blipFill>
        <p:spPr>
          <a:xfrm>
            <a:off x="1028151" y="1226036"/>
            <a:ext cx="9147614" cy="56414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6921" y="5556799"/>
            <a:ext cx="8661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Comments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87583" y="1403206"/>
            <a:ext cx="3969132" cy="4302188"/>
            <a:chOff x="6581087" y="1254611"/>
            <a:chExt cx="3969132" cy="4302188"/>
          </a:xfrm>
        </p:grpSpPr>
        <p:sp>
          <p:nvSpPr>
            <p:cNvPr id="6" name="Right Arrow 5"/>
            <p:cNvSpPr/>
            <p:nvPr/>
          </p:nvSpPr>
          <p:spPr>
            <a:xfrm rot="5400000">
              <a:off x="6818338" y="1688219"/>
              <a:ext cx="500309" cy="24847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8456883" y="1688219"/>
              <a:ext cx="500309" cy="248479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5400000">
              <a:off x="9801371" y="1688219"/>
              <a:ext cx="500309" cy="248479"/>
            </a:xfrm>
            <a:prstGeom prst="rightArrow">
              <a:avLst/>
            </a:prstGeom>
            <a:solidFill>
              <a:srgbClr val="07A6DF"/>
            </a:solidFill>
            <a:ln>
              <a:solidFill>
                <a:srgbClr val="07A6DF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17830" y="1267159"/>
              <a:ext cx="1135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Original Dates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78686" y="1254611"/>
              <a:ext cx="1056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Revised Dates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72066" y="1267158"/>
              <a:ext cx="9781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Actual Dates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81087" y="2121062"/>
              <a:ext cx="991289" cy="3435737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549750" y="2121062"/>
              <a:ext cx="991289" cy="3435737"/>
            </a:xfrm>
            <a:prstGeom prst="roundRect">
              <a:avLst/>
            </a:prstGeom>
            <a:solidFill>
              <a:srgbClr val="07A6DF">
                <a:alpha val="10000"/>
              </a:srgbClr>
            </a:solidFill>
            <a:ln>
              <a:solidFill>
                <a:srgbClr val="07A6D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16787" y="2121062"/>
              <a:ext cx="991289" cy="3435737"/>
            </a:xfrm>
            <a:prstGeom prst="roundRect">
              <a:avLst/>
            </a:prstGeom>
            <a:solidFill>
              <a:srgbClr val="FFC000">
                <a:alpha val="10000"/>
              </a:srgbClr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134776"/>
            <a:ext cx="8844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Updating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11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As Required/Annual/Bi-annual Basis</a:t>
            </a:r>
          </a:p>
        </p:txBody>
      </p:sp>
    </p:spTree>
    <p:extLst>
      <p:ext uri="{BB962C8B-B14F-4D97-AF65-F5344CB8AC3E}">
        <p14:creationId xmlns:p14="http://schemas.microsoft.com/office/powerpoint/2010/main" val="34752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566"/>
          <a:stretch/>
        </p:blipFill>
        <p:spPr>
          <a:xfrm>
            <a:off x="400050" y="1428750"/>
            <a:ext cx="10858500" cy="4882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503" y="89937"/>
            <a:ext cx="90140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View of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New Procurement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Activity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&amp; </a:t>
            </a:r>
          </a:p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Option of Sending Activity to the Bank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12: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09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558"/>
          <a:stretch/>
        </p:blipFill>
        <p:spPr>
          <a:xfrm>
            <a:off x="327628" y="1748373"/>
            <a:ext cx="10934700" cy="5035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9330"/>
            <a:ext cx="104063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Sending a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to the Bank -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Formulating a Forwarding Email to the Bank</a:t>
            </a:r>
          </a:p>
        </p:txBody>
      </p:sp>
    </p:spTree>
    <p:extLst>
      <p:ext uri="{BB962C8B-B14F-4D97-AF65-F5344CB8AC3E}">
        <p14:creationId xmlns:p14="http://schemas.microsoft.com/office/powerpoint/2010/main" val="15741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191"/>
          <a:stretch/>
        </p:blipFill>
        <p:spPr>
          <a:xfrm>
            <a:off x="461509" y="1128890"/>
            <a:ext cx="10928758" cy="4820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509" y="36582"/>
            <a:ext cx="5104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Communication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Log </a:t>
            </a:r>
            <a:endParaRPr lang="en-US" sz="36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179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819"/>
          <a:stretch/>
        </p:blipFill>
        <p:spPr>
          <a:xfrm>
            <a:off x="457023" y="1095022"/>
            <a:ext cx="10858573" cy="4944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023" y="67359"/>
            <a:ext cx="5001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Communication Log</a:t>
            </a:r>
          </a:p>
        </p:txBody>
      </p:sp>
    </p:spTree>
    <p:extLst>
      <p:ext uri="{BB962C8B-B14F-4D97-AF65-F5344CB8AC3E}">
        <p14:creationId xmlns:p14="http://schemas.microsoft.com/office/powerpoint/2010/main" val="237007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424"/>
          <a:stretch/>
        </p:blipFill>
        <p:spPr>
          <a:xfrm>
            <a:off x="213154" y="1106311"/>
            <a:ext cx="11200370" cy="5102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9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4340" y="67359"/>
            <a:ext cx="12428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View of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Activities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 Procurement Plan- Step 10</a:t>
            </a:r>
          </a:p>
        </p:txBody>
      </p:sp>
    </p:spTree>
    <p:extLst>
      <p:ext uri="{BB962C8B-B14F-4D97-AF65-F5344CB8AC3E}">
        <p14:creationId xmlns:p14="http://schemas.microsoft.com/office/powerpoint/2010/main" val="1125876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61" y="948267"/>
            <a:ext cx="10358741" cy="5463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7359"/>
            <a:ext cx="773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Step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325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67359"/>
            <a:ext cx="773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15" y="968964"/>
            <a:ext cx="10739086" cy="56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0"/>
            <a:ext cx="773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4" y="1004711"/>
            <a:ext cx="10690578" cy="56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5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3" y="885995"/>
            <a:ext cx="10791275" cy="568304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procurement methods </a:t>
            </a:r>
            <a:r>
              <a:rPr lang="en-US" sz="2800" b="1" dirty="0" smtClean="0">
                <a:solidFill>
                  <a:srgbClr val="006666"/>
                </a:solidFill>
              </a:rPr>
              <a:t>- as </a:t>
            </a:r>
            <a:r>
              <a:rPr lang="en-US" sz="2800" b="1" dirty="0">
                <a:solidFill>
                  <a:srgbClr val="006666"/>
                </a:solidFill>
              </a:rPr>
              <a:t>per the new procurement </a:t>
            </a:r>
            <a:r>
              <a:rPr lang="en-US" sz="2800" b="1" dirty="0" smtClean="0">
                <a:solidFill>
                  <a:srgbClr val="006666"/>
                </a:solidFill>
              </a:rPr>
              <a:t>framework</a:t>
            </a:r>
          </a:p>
          <a:p>
            <a:pPr>
              <a:spcBef>
                <a:spcPts val="1800"/>
              </a:spcBef>
            </a:pP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Partial on-line approval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procurement plan </a:t>
            </a:r>
            <a:r>
              <a:rPr lang="en-US" b="1" dirty="0" smtClean="0">
                <a:solidFill>
                  <a:srgbClr val="006666"/>
                </a:solidFill>
              </a:rPr>
              <a:t>previously not available</a:t>
            </a:r>
            <a:endParaRPr lang="en-US" sz="2800" b="1" dirty="0" smtClean="0">
              <a:solidFill>
                <a:srgbClr val="006666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Actual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dates of procurement activities </a:t>
            </a:r>
            <a:r>
              <a:rPr lang="en-US" sz="2800" b="1" dirty="0" smtClean="0">
                <a:solidFill>
                  <a:srgbClr val="006666"/>
                </a:solidFill>
              </a:rPr>
              <a:t>captured [provided entered !]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800" b="1" dirty="0">
              <a:solidFill>
                <a:srgbClr val="006666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40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rgbClr val="006666"/>
              </a:solidFill>
            </a:endParaRPr>
          </a:p>
          <a:p>
            <a:pPr marL="627063" indent="-627063">
              <a:buFont typeface="Wingdings" panose="05000000000000000000" pitchFamily="2" charset="2"/>
              <a:buChar char="v"/>
            </a:pPr>
            <a:endParaRPr lang="en-US" sz="2100" b="1" dirty="0">
              <a:solidFill>
                <a:srgbClr val="00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07" y="-162488"/>
            <a:ext cx="11149721" cy="12052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92" y="3813243"/>
            <a:ext cx="2300722" cy="21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3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0"/>
            <a:ext cx="9877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4</a:t>
            </a:r>
          </a:p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Save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200329"/>
            <a:ext cx="10531233" cy="55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7732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5</a:t>
            </a:r>
          </a:p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Send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to Bank</a:t>
            </a: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4" y="1176162"/>
            <a:ext cx="10520251" cy="55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7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017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Draft Bidding Document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 Objection Issued 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447447"/>
            <a:ext cx="9132535" cy="47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80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9" y="1157462"/>
            <a:ext cx="10128956" cy="52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0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10" y="1133122"/>
            <a:ext cx="10068279" cy="52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" y="1088018"/>
            <a:ext cx="9658350" cy="51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75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4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Notice gets published automatically.</a:t>
            </a: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352901"/>
            <a:ext cx="9882277" cy="52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276350"/>
            <a:ext cx="9822957" cy="50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5" y="1313219"/>
            <a:ext cx="9341026" cy="49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7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256774"/>
            <a:ext cx="10125672" cy="52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0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77" y="-145068"/>
            <a:ext cx="11149721" cy="12052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59" y="1317029"/>
            <a:ext cx="10910356" cy="526681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United Nation’s Standard Procurement Service Code </a:t>
            </a:r>
            <a:r>
              <a:rPr lang="en-US" b="1" dirty="0" smtClean="0">
                <a:solidFill>
                  <a:srgbClr val="006666"/>
                </a:solidFill>
              </a:rPr>
              <a:t>[UNSPSC] </a:t>
            </a:r>
            <a:r>
              <a:rPr lang="en-US" b="1" u="sng" dirty="0" smtClean="0">
                <a:solidFill>
                  <a:srgbClr val="006666"/>
                </a:solidFill>
              </a:rPr>
              <a:t>use is mandatory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006666"/>
                </a:solidFill>
              </a:rPr>
              <a:t>STEP </a:t>
            </a:r>
            <a:r>
              <a:rPr lang="en-US" sz="2800" b="1" dirty="0">
                <a:solidFill>
                  <a:srgbClr val="006666"/>
                </a:solidFill>
              </a:rPr>
              <a:t>enables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auto publication </a:t>
            </a:r>
            <a:r>
              <a:rPr lang="en-US" sz="2800" b="1" dirty="0">
                <a:solidFill>
                  <a:srgbClr val="006666"/>
                </a:solidFill>
              </a:rPr>
              <a:t>of approved procurement plan, publication notices and contract award information in the Bank’s external website, </a:t>
            </a:r>
            <a:r>
              <a:rPr lang="en-US" sz="2800" b="1" dirty="0" smtClean="0">
                <a:solidFill>
                  <a:srgbClr val="006666"/>
                </a:solidFill>
              </a:rPr>
              <a:t>UNDB online, Worl</a:t>
            </a:r>
            <a:r>
              <a:rPr lang="en-US" b="1" dirty="0" smtClean="0">
                <a:solidFill>
                  <a:srgbClr val="006666"/>
                </a:solidFill>
              </a:rPr>
              <a:t>d Bank Finances App, and World Bank Procurement App</a:t>
            </a:r>
            <a:endParaRPr lang="en-US" sz="2800" b="1" dirty="0">
              <a:solidFill>
                <a:srgbClr val="006666"/>
              </a:solidFill>
            </a:endParaRP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6666"/>
                </a:solidFill>
              </a:rPr>
              <a:t>Client </a:t>
            </a:r>
            <a:r>
              <a:rPr lang="en-US" b="1" dirty="0">
                <a:solidFill>
                  <a:srgbClr val="006666"/>
                </a:solidFill>
              </a:rPr>
              <a:t>to enter information of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bids evaluated, records of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bidders</a:t>
            </a:r>
          </a:p>
          <a:p>
            <a:pPr>
              <a:spcBef>
                <a:spcPts val="1800"/>
              </a:spcBef>
            </a:pPr>
            <a:endParaRPr lang="en-US" sz="40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 smtClean="0">
              <a:solidFill>
                <a:srgbClr val="006666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 smtClean="0">
              <a:solidFill>
                <a:srgbClr val="006666"/>
              </a:solidFill>
            </a:endParaRPr>
          </a:p>
          <a:p>
            <a:pPr marL="627063" indent="-627063">
              <a:buFont typeface="Wingdings" panose="05000000000000000000" pitchFamily="2" charset="2"/>
              <a:buChar char="v"/>
            </a:pPr>
            <a:endParaRPr lang="en-US" sz="2100" b="1" dirty="0">
              <a:solidFill>
                <a:srgbClr val="00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1" y="1143885"/>
            <a:ext cx="9877779" cy="52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7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Step 5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1" y="1143885"/>
            <a:ext cx="9877779" cy="52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3" y="1128888"/>
            <a:ext cx="9588501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Details of Bid Evaluation Report 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233487"/>
            <a:ext cx="9950049" cy="52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7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2" y="1115305"/>
            <a:ext cx="10189071" cy="52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78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63" y="1256773"/>
            <a:ext cx="9795099" cy="51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0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Step- 5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58862"/>
            <a:ext cx="10239375" cy="53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Step- 6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" y="1257300"/>
            <a:ext cx="10027071" cy="52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98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Step- 7</a:t>
            </a:r>
          </a:p>
          <a:p>
            <a:endParaRPr lang="en-US" sz="3600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266824"/>
            <a:ext cx="10199376" cy="52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4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Step- 8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72444"/>
            <a:ext cx="10395656" cy="55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18" y="1132188"/>
            <a:ext cx="11028364" cy="461210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STEP automatically populates information on any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Debarred List /Temporary Suspensions List </a:t>
            </a:r>
            <a:r>
              <a:rPr lang="en-US" b="1" dirty="0" smtClean="0">
                <a:solidFill>
                  <a:srgbClr val="006666"/>
                </a:solidFill>
              </a:rPr>
              <a:t>hit firms when you choose the supplier/contractor/firm name for recommendation of award/shortlist</a:t>
            </a:r>
          </a:p>
          <a:p>
            <a:pPr marL="0" indent="0">
              <a:buNone/>
            </a:pPr>
            <a:endParaRPr lang="en-US" b="1" dirty="0" smtClean="0">
              <a:solidFill>
                <a:srgbClr val="006666"/>
              </a:solidFill>
            </a:endParaRPr>
          </a:p>
          <a:p>
            <a:r>
              <a:rPr lang="en-US" b="1" dirty="0" smtClean="0">
                <a:solidFill>
                  <a:srgbClr val="006666"/>
                </a:solidFill>
              </a:rPr>
              <a:t>The </a:t>
            </a:r>
            <a:r>
              <a:rPr lang="en-US" b="1" dirty="0">
                <a:solidFill>
                  <a:srgbClr val="006666"/>
                </a:solidFill>
              </a:rPr>
              <a:t>Client is required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enter both prior and post review activities</a:t>
            </a:r>
            <a:r>
              <a:rPr lang="en-US" b="1" dirty="0" smtClean="0">
                <a:solidFill>
                  <a:srgbClr val="006666"/>
                </a:solidFill>
              </a:rPr>
              <a:t> to </a:t>
            </a:r>
            <a:r>
              <a:rPr lang="en-US" b="1" dirty="0">
                <a:solidFill>
                  <a:srgbClr val="006666"/>
                </a:solidFill>
              </a:rPr>
              <a:t>be able to capture/generate the report to monitor progress of the project</a:t>
            </a:r>
            <a:r>
              <a:rPr lang="en-US" b="1" dirty="0" smtClean="0">
                <a:solidFill>
                  <a:srgbClr val="006666"/>
                </a:solidFill>
              </a:rPr>
              <a:t>.  Evaluation report details are however required to be entered only for prior review activities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68" y="59157"/>
            <a:ext cx="11149721" cy="6978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061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Step- 9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247774"/>
            <a:ext cx="10272059" cy="54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6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Finalization of Award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Step- 1</a:t>
            </a: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37" y="1586441"/>
            <a:ext cx="83629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5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Finalization of Award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247774"/>
            <a:ext cx="9952588" cy="52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36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Finalization of Award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3" y="1313219"/>
            <a:ext cx="8260821" cy="43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5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01324"/>
            <a:ext cx="10116961" cy="52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5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76" y="1256774"/>
            <a:ext cx="9356813" cy="48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121308"/>
            <a:ext cx="10112258" cy="48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47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1238249"/>
            <a:ext cx="9939541" cy="52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60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56774"/>
            <a:ext cx="9939896" cy="52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60626"/>
            <a:ext cx="10306974" cy="54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5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42" y="1442814"/>
            <a:ext cx="5137128" cy="441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6818811" y="1416688"/>
          <a:ext cx="3744688" cy="447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14902" y="1802675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4205" y="2834640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4205" y="3866606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7485" y="4924698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7746274" y="1219218"/>
            <a:ext cx="2167902" cy="447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600" dirty="0">
                <a:solidFill>
                  <a:srgbClr val="FF0000"/>
                </a:solidFill>
                <a:latin typeface="Andes" panose="02000000000000000000" pitchFamily="50" charset="0"/>
                <a:ea typeface="Verdana" pitchFamily="34" charset="0"/>
                <a:cs typeface="Verdana" pitchFamily="34" charset="0"/>
              </a:rPr>
              <a:t>Automated </a:t>
            </a:r>
            <a:r>
              <a:rPr lang="en-US" sz="1600" dirty="0" smtClean="0">
                <a:solidFill>
                  <a:srgbClr val="FF0000"/>
                </a:solidFill>
                <a:latin typeface="Andes" panose="02000000000000000000" pitchFamily="50" charset="0"/>
                <a:ea typeface="Verdana" pitchFamily="34" charset="0"/>
                <a:cs typeface="Verdana" pitchFamily="34" charset="0"/>
              </a:rPr>
              <a:t>Publication to 4 electronic outlets</a:t>
            </a:r>
            <a:endParaRPr lang="en-US" sz="1600" dirty="0">
              <a:solidFill>
                <a:srgbClr val="FF0000"/>
              </a:solidFill>
              <a:latin typeface="Andes" panose="02000000000000000000" pitchFamily="50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468680" y="3423688"/>
            <a:ext cx="1903231" cy="435935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Automated Publication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139"/>
            <a:ext cx="12192000" cy="7810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86268" y="90008"/>
            <a:ext cx="1194646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STEP: Features : Automatic publication of Procurement Notices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96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266824"/>
            <a:ext cx="10204114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00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252537"/>
            <a:ext cx="9941195" cy="52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43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Step- 5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30" y="1054629"/>
            <a:ext cx="10055648" cy="5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6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640" y="981523"/>
            <a:ext cx="10126769" cy="5558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83" y="105648"/>
            <a:ext cx="11149721" cy="73612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Client monitoring dashboard</a:t>
            </a:r>
          </a:p>
        </p:txBody>
      </p:sp>
    </p:spTree>
    <p:extLst>
      <p:ext uri="{BB962C8B-B14F-4D97-AF65-F5344CB8AC3E}">
        <p14:creationId xmlns:p14="http://schemas.microsoft.com/office/powerpoint/2010/main" val="3502063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66" y="1556270"/>
            <a:ext cx="3702729" cy="37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89" y="781050"/>
            <a:ext cx="10025285" cy="5858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404"/>
            <a:ext cx="12192000" cy="781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6934"/>
            <a:ext cx="937122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System Set Up :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System </a:t>
            </a:r>
            <a:r>
              <a:rPr lang="en-US" sz="2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generated notification once the project is setup in STEP by the Bank </a:t>
            </a:r>
          </a:p>
        </p:txBody>
      </p:sp>
    </p:spTree>
    <p:extLst>
      <p:ext uri="{BB962C8B-B14F-4D97-AF65-F5344CB8AC3E}">
        <p14:creationId xmlns:p14="http://schemas.microsoft.com/office/powerpoint/2010/main" val="964577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4" y="2542585"/>
            <a:ext cx="11745154" cy="120522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the System : Preferred Browsers, and URL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dirty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Preferred</a:t>
            </a:r>
            <a: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Browser 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Google Chrome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Other browsers that support STEP 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Internet Explorer, Firefox</a:t>
            </a: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Accessing </a:t>
            </a: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: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URL :</a:t>
            </a:r>
            <a:r>
              <a:rPr lang="en-US" dirty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> </a:t>
            </a:r>
            <a: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  <a:hlinkClick r:id="rId3"/>
              </a:rPr>
              <a:t>www.step.worldbank.org</a:t>
            </a:r>
            <a: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 </a:t>
            </a:r>
            <a:b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Click on 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‘LOGIN’</a:t>
            </a:r>
            <a:r>
              <a:rPr lang="en-US" sz="4400" b="1" cap="none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sz="4400" b="1" cap="none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endParaRPr lang="en-US" sz="4400" b="1" cap="none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8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097"/>
          <a:stretch/>
        </p:blipFill>
        <p:spPr>
          <a:xfrm>
            <a:off x="499533" y="1523999"/>
            <a:ext cx="10436007" cy="4631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666" y="36582"/>
            <a:ext cx="3801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Log In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Screen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0463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842</Words>
  <Application>Microsoft Office PowerPoint</Application>
  <PresentationFormat>Widescreen</PresentationFormat>
  <Paragraphs>127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Andes</vt:lpstr>
      <vt:lpstr>Arial</vt:lpstr>
      <vt:lpstr>Calibri</vt:lpstr>
      <vt:lpstr>Calibri Light</vt:lpstr>
      <vt:lpstr>Calisto MT</vt:lpstr>
      <vt:lpstr>Verdana</vt:lpstr>
      <vt:lpstr>Wingdings</vt:lpstr>
      <vt:lpstr>Office Theme</vt:lpstr>
      <vt:lpstr>PowerPoint Presentation</vt:lpstr>
      <vt:lpstr>STEP – Advantages</vt:lpstr>
      <vt:lpstr>STEP: Features</vt:lpstr>
      <vt:lpstr>STEP: Features</vt:lpstr>
      <vt:lpstr>STEP: Features</vt:lpstr>
      <vt:lpstr>PowerPoint Presentation</vt:lpstr>
      <vt:lpstr>PowerPoint Presentation</vt:lpstr>
      <vt:lpstr> STEP : Using the System : Preferred Browsers, and URL   Preferred Browser : Google Chrome  Other browsers that support STEP : Internet Explorer, Firefox  Accessing the System : URL : www.step.worldbank.org   Click on : ‘LOGIN’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STEP: Client monitoring dashboard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Payal Malik Madan</dc:creator>
  <cp:lastModifiedBy>Pamela Patrick</cp:lastModifiedBy>
  <cp:revision>98</cp:revision>
  <dcterms:created xsi:type="dcterms:W3CDTF">2016-04-12T05:33:50Z</dcterms:created>
  <dcterms:modified xsi:type="dcterms:W3CDTF">2017-07-04T11:43:15Z</dcterms:modified>
</cp:coreProperties>
</file>